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361" r:id="rId2"/>
    <p:sldId id="356" r:id="rId3"/>
    <p:sldId id="347" r:id="rId4"/>
    <p:sldId id="355" r:id="rId5"/>
    <p:sldId id="346" r:id="rId6"/>
    <p:sldId id="342" r:id="rId7"/>
    <p:sldId id="256" r:id="rId8"/>
    <p:sldId id="353" r:id="rId9"/>
    <p:sldId id="357" r:id="rId10"/>
    <p:sldId id="358" r:id="rId11"/>
    <p:sldId id="354" r:id="rId12"/>
    <p:sldId id="359" r:id="rId13"/>
    <p:sldId id="360" r:id="rId14"/>
    <p:sldId id="363" r:id="rId15"/>
    <p:sldId id="327" r:id="rId16"/>
    <p:sldId id="362" r:id="rId17"/>
    <p:sldId id="408" r:id="rId18"/>
    <p:sldId id="3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9" d="100"/>
          <a:sy n="99" d="100"/>
        </p:scale>
        <p:origin x="108" y="12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imer, David A." userId="6bf57bcb-10c8-422b-b43a-cbefa023bd69" providerId="ADAL" clId="{AD71417B-AF4D-4E03-9316-0F38289578A7}"/>
    <pc:docChg chg="custSel modSld">
      <pc:chgData name="Huntimer, David A." userId="6bf57bcb-10c8-422b-b43a-cbefa023bd69" providerId="ADAL" clId="{AD71417B-AF4D-4E03-9316-0F38289578A7}" dt="2023-12-04T15:48:08.612" v="181" actId="20577"/>
      <pc:docMkLst>
        <pc:docMk/>
      </pc:docMkLst>
      <pc:sldChg chg="modSp mod">
        <pc:chgData name="Huntimer, David A." userId="6bf57bcb-10c8-422b-b43a-cbefa023bd69" providerId="ADAL" clId="{AD71417B-AF4D-4E03-9316-0F38289578A7}" dt="2023-12-04T15:45:54.071" v="170" actId="20577"/>
        <pc:sldMkLst>
          <pc:docMk/>
          <pc:sldMk cId="1325289565" sldId="358"/>
        </pc:sldMkLst>
        <pc:spChg chg="mod">
          <ac:chgData name="Huntimer, David A." userId="6bf57bcb-10c8-422b-b43a-cbefa023bd69" providerId="ADAL" clId="{AD71417B-AF4D-4E03-9316-0F38289578A7}" dt="2023-12-04T15:45:54.071" v="170" actId="20577"/>
          <ac:spMkLst>
            <pc:docMk/>
            <pc:sldMk cId="1325289565" sldId="358"/>
            <ac:spMk id="3" creationId="{8F22EE3F-AB94-69C3-9191-B6B79B76D981}"/>
          </ac:spMkLst>
        </pc:spChg>
      </pc:sldChg>
      <pc:sldChg chg="modSp mod">
        <pc:chgData name="Huntimer, David A." userId="6bf57bcb-10c8-422b-b43a-cbefa023bd69" providerId="ADAL" clId="{AD71417B-AF4D-4E03-9316-0F38289578A7}" dt="2023-12-04T15:48:08.612" v="181" actId="20577"/>
        <pc:sldMkLst>
          <pc:docMk/>
          <pc:sldMk cId="5555844" sldId="364"/>
        </pc:sldMkLst>
        <pc:spChg chg="mod">
          <ac:chgData name="Huntimer, David A." userId="6bf57bcb-10c8-422b-b43a-cbefa023bd69" providerId="ADAL" clId="{AD71417B-AF4D-4E03-9316-0F38289578A7}" dt="2023-12-04T15:48:08.612" v="181" actId="20577"/>
          <ac:spMkLst>
            <pc:docMk/>
            <pc:sldMk cId="5555844" sldId="364"/>
            <ac:spMk id="2" creationId="{FF9BAFDC-833C-B225-E1DE-6A7DF1672C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D83EA-AFDF-4BE1-BC66-B4D595B33EE1}" type="datetimeFigureOut">
              <a:rPr lang="en-US" smtClean="0"/>
              <a:t>12/04/2023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41BCE-D982-4186-9E0B-FCED9819C121}" type="slidenum">
              <a:rPr lang="en-US" smtClean="0"/>
              <a:t>‹#›</a:t>
            </a:fld>
            <a:endParaRPr lang="en-US"/>
          </a:p>
        </p:txBody>
      </p:sp>
    </p:spTree>
    <p:extLst>
      <p:ext uri="{BB962C8B-B14F-4D97-AF65-F5344CB8AC3E}">
        <p14:creationId xmlns:p14="http://schemas.microsoft.com/office/powerpoint/2010/main" val="3788124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keep recycling</a:t>
            </a:r>
            <a:r>
              <a:rPr lang="en-US" baseline="0" dirty="0"/>
              <a:t> claim forever theoretically until no new and relevant evidence</a:t>
            </a:r>
            <a:endParaRPr lang="en-US" dirty="0"/>
          </a:p>
        </p:txBody>
      </p:sp>
      <p:sp>
        <p:nvSpPr>
          <p:cNvPr id="4" name="Slide Number Placeholder 3"/>
          <p:cNvSpPr>
            <a:spLocks noGrp="1"/>
          </p:cNvSpPr>
          <p:nvPr>
            <p:ph type="sldNum" sz="quarter" idx="10"/>
          </p:nvPr>
        </p:nvSpPr>
        <p:spPr/>
        <p:txBody>
          <a:bodyPr/>
          <a:lstStyle/>
          <a:p>
            <a:fld id="{0ECBFD18-9844-409C-A390-B1B0B3ED2F7F}" type="slidenum">
              <a:rPr lang="en-US" smtClean="0"/>
              <a:t>5</a:t>
            </a:fld>
            <a:endParaRPr lang="en-US" dirty="0"/>
          </a:p>
        </p:txBody>
      </p:sp>
    </p:spTree>
    <p:extLst>
      <p:ext uri="{BB962C8B-B14F-4D97-AF65-F5344CB8AC3E}">
        <p14:creationId xmlns:p14="http://schemas.microsoft.com/office/powerpoint/2010/main" val="58383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BFD18-9844-409C-A390-B1B0B3ED2F7F}" type="slidenum">
              <a:rPr lang="en-US" smtClean="0"/>
              <a:t>11</a:t>
            </a:fld>
            <a:endParaRPr lang="en-US" dirty="0"/>
          </a:p>
        </p:txBody>
      </p:sp>
    </p:spTree>
    <p:extLst>
      <p:ext uri="{BB962C8B-B14F-4D97-AF65-F5344CB8AC3E}">
        <p14:creationId xmlns:p14="http://schemas.microsoft.com/office/powerpoint/2010/main" val="281641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09538" y="693738"/>
            <a:ext cx="7385051" cy="4154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pPr>
              <a:defRPr/>
            </a:pPr>
            <a:fld id="{0B770BF4-C1A5-4E79-AB3F-5885D933145D}" type="slidenum">
              <a:rPr lang="en-US" smtClean="0"/>
              <a:pPr>
                <a:defRPr/>
              </a:pPr>
              <a:t>15</a:t>
            </a:fld>
            <a:endParaRPr lang="en-US"/>
          </a:p>
        </p:txBody>
      </p:sp>
    </p:spTree>
    <p:extLst>
      <p:ext uri="{BB962C8B-B14F-4D97-AF65-F5344CB8AC3E}">
        <p14:creationId xmlns:p14="http://schemas.microsoft.com/office/powerpoint/2010/main" val="384167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29E7-FFF0-2926-CF17-0C1801BD4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6B155F-47A2-03C0-C214-474570F3F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10D012-1A1D-AC8F-2357-B41D1630D5D5}"/>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5" name="Footer Placeholder 4">
            <a:extLst>
              <a:ext uri="{FF2B5EF4-FFF2-40B4-BE49-F238E27FC236}">
                <a16:creationId xmlns:a16="http://schemas.microsoft.com/office/drawing/2014/main" id="{8E048CE8-8E68-EAAC-91F9-29FDC0996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83CAE-726A-B201-47BB-1667AA758507}"/>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164706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1A62-102F-F83E-C9AA-89081AC472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833105-1D4D-05A0-E304-8A6B75053D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D52BD-8A47-D6BB-D8C3-794222AA5FE2}"/>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5" name="Footer Placeholder 4">
            <a:extLst>
              <a:ext uri="{FF2B5EF4-FFF2-40B4-BE49-F238E27FC236}">
                <a16:creationId xmlns:a16="http://schemas.microsoft.com/office/drawing/2014/main" id="{40F6F66E-1EB5-785A-B2A1-5BE2DFF97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7F6EE-14F8-8E47-CF9D-3149ABEF8750}"/>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10492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15FC1E-7743-31D8-F33D-DAD3B8DA73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8EA4-45D4-5F0E-7CA5-57A60A6F5A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814AA-3E93-A815-55E9-E97A9DD8CF94}"/>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5" name="Footer Placeholder 4">
            <a:extLst>
              <a:ext uri="{FF2B5EF4-FFF2-40B4-BE49-F238E27FC236}">
                <a16:creationId xmlns:a16="http://schemas.microsoft.com/office/drawing/2014/main" id="{8651F83B-6C57-07D1-9D54-7FDD9BD6A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D5F5F-0AFE-A76B-7C08-440633CE323E}"/>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32477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DDB7-F073-6505-E0AC-18CD51730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D2B395-C6A7-1A7D-B5D0-14FB306C6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8E4C5-AFE5-7D11-A55C-769B154E4D64}"/>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5" name="Footer Placeholder 4">
            <a:extLst>
              <a:ext uri="{FF2B5EF4-FFF2-40B4-BE49-F238E27FC236}">
                <a16:creationId xmlns:a16="http://schemas.microsoft.com/office/drawing/2014/main" id="{F4EA9B3C-695D-1C04-0618-A47EDBBB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9F0C6-E48A-AC53-7F2B-49970BDF556E}"/>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49942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5DFD-6A54-9739-820D-BE07854F47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8ECB9-DF03-B57C-4E02-82EF7D8002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8FA184-0601-38B9-99EC-774E8BA95108}"/>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5" name="Footer Placeholder 4">
            <a:extLst>
              <a:ext uri="{FF2B5EF4-FFF2-40B4-BE49-F238E27FC236}">
                <a16:creationId xmlns:a16="http://schemas.microsoft.com/office/drawing/2014/main" id="{AB22B885-22D8-F13D-A175-8BB96A153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F37C0-8FA9-B760-FCC8-551AC5ACBC09}"/>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293615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EA31-A4D7-0EE3-04BC-1C692E56D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65AB9-5F7D-F30B-A5AF-15F5F37AEA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8E04CD-AF42-9702-FAC0-7AE3C1775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AE8531-2649-0D1D-0662-84E18AB3669D}"/>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6" name="Footer Placeholder 5">
            <a:extLst>
              <a:ext uri="{FF2B5EF4-FFF2-40B4-BE49-F238E27FC236}">
                <a16:creationId xmlns:a16="http://schemas.microsoft.com/office/drawing/2014/main" id="{537F7719-BD2D-3ABB-58A7-DA73DC87F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FC94F7-94D3-80FC-A2B5-BC43883EA872}"/>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118696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5D58-07D2-5C63-D0B9-FFE78BC073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B127A2-D7A6-5769-CE4C-ADE5D9B22A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D875D0-EC66-3B55-0D9B-D755106AE8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7D5C85-92EE-13D3-D0A0-175C19617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E1A8D-04B6-9731-C967-FB47047214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306C68-53ED-1378-F768-E89F5111AE5E}"/>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8" name="Footer Placeholder 7">
            <a:extLst>
              <a:ext uri="{FF2B5EF4-FFF2-40B4-BE49-F238E27FC236}">
                <a16:creationId xmlns:a16="http://schemas.microsoft.com/office/drawing/2014/main" id="{A0FEB910-F361-1028-0753-303DD505F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0747D4-110B-DAB3-14D2-0D6284C25D7A}"/>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195863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63D0-F944-843D-BB50-7EBB02D578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A4340E-A2E9-8B6E-1567-F5298638F739}"/>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4" name="Footer Placeholder 3">
            <a:extLst>
              <a:ext uri="{FF2B5EF4-FFF2-40B4-BE49-F238E27FC236}">
                <a16:creationId xmlns:a16="http://schemas.microsoft.com/office/drawing/2014/main" id="{5F0E2944-536D-B665-70F2-8A5DE59E00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3338AC-D0C4-0247-4A72-085FC4381613}"/>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178830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3A3EA-C72E-18FF-2DC7-2011C411207A}"/>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3" name="Footer Placeholder 2">
            <a:extLst>
              <a:ext uri="{FF2B5EF4-FFF2-40B4-BE49-F238E27FC236}">
                <a16:creationId xmlns:a16="http://schemas.microsoft.com/office/drawing/2014/main" id="{F7483022-5B91-81E1-3CC4-E007A650BC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D99542-B737-0AD3-2D33-4162534A8D2E}"/>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389847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80B8-D1E6-6376-8635-458F37220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4E1F44-8B73-82AA-04E3-B38C10E9F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D1E525-3276-B4B2-D613-695E64854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1DB45-D0FB-989C-62F8-2FD01E7A8562}"/>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6" name="Footer Placeholder 5">
            <a:extLst>
              <a:ext uri="{FF2B5EF4-FFF2-40B4-BE49-F238E27FC236}">
                <a16:creationId xmlns:a16="http://schemas.microsoft.com/office/drawing/2014/main" id="{E05629CC-7D50-41BA-DD56-B14375D3F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EAF50-F1D0-63F4-D8DD-0BA187D626CF}"/>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991355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15B6-21C9-9667-8F69-D983A1FC9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5D9A89-F01E-A0D4-F44C-9C0BC0F1DE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BFE411-C44C-AA81-265D-F5BFE20A4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17E1D-8FDB-8B13-FAF2-B25DF0FFC157}"/>
              </a:ext>
            </a:extLst>
          </p:cNvPr>
          <p:cNvSpPr>
            <a:spLocks noGrp="1"/>
          </p:cNvSpPr>
          <p:nvPr>
            <p:ph type="dt" sz="half" idx="10"/>
          </p:nvPr>
        </p:nvSpPr>
        <p:spPr/>
        <p:txBody>
          <a:bodyPr/>
          <a:lstStyle/>
          <a:p>
            <a:fld id="{E79AB1E1-B941-44CB-8F2E-20159FEAE7ED}" type="datetimeFigureOut">
              <a:rPr lang="en-US" smtClean="0"/>
              <a:t>12/04/2023</a:t>
            </a:fld>
            <a:endParaRPr lang="en-US"/>
          </a:p>
        </p:txBody>
      </p:sp>
      <p:sp>
        <p:nvSpPr>
          <p:cNvPr id="6" name="Footer Placeholder 5">
            <a:extLst>
              <a:ext uri="{FF2B5EF4-FFF2-40B4-BE49-F238E27FC236}">
                <a16:creationId xmlns:a16="http://schemas.microsoft.com/office/drawing/2014/main" id="{B1225927-7180-29A4-743B-E68C42F77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1A6D6-9129-C87C-4647-0F3BBED52A9F}"/>
              </a:ext>
            </a:extLst>
          </p:cNvPr>
          <p:cNvSpPr>
            <a:spLocks noGrp="1"/>
          </p:cNvSpPr>
          <p:nvPr>
            <p:ph type="sldNum" sz="quarter" idx="12"/>
          </p:nvPr>
        </p:nvSpPr>
        <p:spPr/>
        <p:txBody>
          <a:bodyPr/>
          <a:lstStyle/>
          <a:p>
            <a:fld id="{B54A5C7A-6A3A-413E-83FA-84DBB8580FF1}" type="slidenum">
              <a:rPr lang="en-US" smtClean="0"/>
              <a:t>‹#›</a:t>
            </a:fld>
            <a:endParaRPr lang="en-US"/>
          </a:p>
        </p:txBody>
      </p:sp>
    </p:spTree>
    <p:extLst>
      <p:ext uri="{BB962C8B-B14F-4D97-AF65-F5344CB8AC3E}">
        <p14:creationId xmlns:p14="http://schemas.microsoft.com/office/powerpoint/2010/main" val="297350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FBE805-B55C-9FE3-B3AB-6737307D4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4D32A-E563-4327-753B-38B7EC1D0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96E81-C7AA-AFF1-4936-6A7CC9CFA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AB1E1-B941-44CB-8F2E-20159FEAE7ED}" type="datetimeFigureOut">
              <a:rPr lang="en-US" smtClean="0"/>
              <a:t>12/04/2023</a:t>
            </a:fld>
            <a:endParaRPr lang="en-US"/>
          </a:p>
        </p:txBody>
      </p:sp>
      <p:sp>
        <p:nvSpPr>
          <p:cNvPr id="5" name="Footer Placeholder 4">
            <a:extLst>
              <a:ext uri="{FF2B5EF4-FFF2-40B4-BE49-F238E27FC236}">
                <a16:creationId xmlns:a16="http://schemas.microsoft.com/office/drawing/2014/main" id="{C864964C-F095-B755-AF2E-F1E7CCCA69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D223EF-F4D3-F593-2ADF-915E34CAD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A5C7A-6A3A-413E-83FA-84DBB8580FF1}" type="slidenum">
              <a:rPr lang="en-US" smtClean="0"/>
              <a:t>‹#›</a:t>
            </a:fld>
            <a:endParaRPr lang="en-US"/>
          </a:p>
        </p:txBody>
      </p:sp>
    </p:spTree>
    <p:extLst>
      <p:ext uri="{BB962C8B-B14F-4D97-AF65-F5344CB8AC3E}">
        <p14:creationId xmlns:p14="http://schemas.microsoft.com/office/powerpoint/2010/main" val="3244779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CE8E-E9AC-0F52-2825-A439E217D4C0}"/>
              </a:ext>
            </a:extLst>
          </p:cNvPr>
          <p:cNvSpPr>
            <a:spLocks noGrp="1"/>
          </p:cNvSpPr>
          <p:nvPr>
            <p:ph type="title"/>
          </p:nvPr>
        </p:nvSpPr>
        <p:spPr/>
        <p:txBody>
          <a:bodyPr/>
          <a:lstStyle/>
          <a:p>
            <a:pPr algn="ctr"/>
            <a:r>
              <a:rPr lang="en-US" dirty="0"/>
              <a:t>APPEALS AND YOUR OPTIONS</a:t>
            </a:r>
          </a:p>
        </p:txBody>
      </p:sp>
      <p:pic>
        <p:nvPicPr>
          <p:cNvPr id="5" name="Content Placeholder 4">
            <a:extLst>
              <a:ext uri="{FF2B5EF4-FFF2-40B4-BE49-F238E27FC236}">
                <a16:creationId xmlns:a16="http://schemas.microsoft.com/office/drawing/2014/main" id="{E1B9A8D5-1D2D-4EAA-4777-8D5D85E8082B}"/>
              </a:ext>
            </a:extLst>
          </p:cNvPr>
          <p:cNvPicPr>
            <a:picLocks noGrp="1" noChangeAspect="1"/>
          </p:cNvPicPr>
          <p:nvPr>
            <p:ph idx="1"/>
          </p:nvPr>
        </p:nvPicPr>
        <p:blipFill>
          <a:blip r:embed="rId2"/>
          <a:stretch>
            <a:fillRect/>
          </a:stretch>
        </p:blipFill>
        <p:spPr>
          <a:xfrm>
            <a:off x="2087679" y="1503630"/>
            <a:ext cx="7797466" cy="5270099"/>
          </a:xfrm>
        </p:spPr>
      </p:pic>
    </p:spTree>
    <p:extLst>
      <p:ext uri="{BB962C8B-B14F-4D97-AF65-F5344CB8AC3E}">
        <p14:creationId xmlns:p14="http://schemas.microsoft.com/office/powerpoint/2010/main" val="1936775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316A-1BAE-8CDC-0B59-CFBD350F5B94}"/>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Supplemental Claims: New and Relevant Evidence</a:t>
            </a:r>
            <a:endParaRPr lang="en-US" dirty="0"/>
          </a:p>
        </p:txBody>
      </p:sp>
      <p:sp>
        <p:nvSpPr>
          <p:cNvPr id="3" name="Content Placeholder 2">
            <a:extLst>
              <a:ext uri="{FF2B5EF4-FFF2-40B4-BE49-F238E27FC236}">
                <a16:creationId xmlns:a16="http://schemas.microsoft.com/office/drawing/2014/main" id="{8F22EE3F-AB94-69C3-9191-B6B79B76D981}"/>
              </a:ext>
            </a:extLst>
          </p:cNvPr>
          <p:cNvSpPr>
            <a:spLocks noGrp="1"/>
          </p:cNvSpPr>
          <p:nvPr>
            <p:ph idx="1"/>
          </p:nvPr>
        </p:nvSpPr>
        <p:spPr/>
        <p:txBody>
          <a:bodyPr>
            <a:normAutofit lnSpcReduction="10000"/>
          </a:bodyPr>
          <a:lstStyle/>
          <a:p>
            <a:r>
              <a:rPr lang="en-US" dirty="0"/>
              <a:t>A 4138 with a statement is not new evidence in of itself.  It can be if the statement contains new and relevant information.</a:t>
            </a:r>
          </a:p>
          <a:p>
            <a:r>
              <a:rPr lang="en-US" dirty="0"/>
              <a:t>Quoting a web page in a 4138 is not acceptable new evidence.  If you submit the entire web page as a separate document containing its source and references, may be new evidence as long as it is relevant to the case. </a:t>
            </a:r>
          </a:p>
          <a:p>
            <a:r>
              <a:rPr lang="en-US" dirty="0"/>
              <a:t>Re-labeling evidence with a different title, does not make it new evidence.  </a:t>
            </a:r>
          </a:p>
          <a:p>
            <a:r>
              <a:rPr lang="en-US" dirty="0"/>
              <a:t>Court cases that are precedent setting are already considered when looking at cases.  If it is not, it can be brought up but does not need to be followed. </a:t>
            </a:r>
          </a:p>
        </p:txBody>
      </p:sp>
    </p:spTree>
    <p:extLst>
      <p:ext uri="{BB962C8B-B14F-4D97-AF65-F5344CB8AC3E}">
        <p14:creationId xmlns:p14="http://schemas.microsoft.com/office/powerpoint/2010/main" val="132528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 y="76200"/>
            <a:ext cx="8229600" cy="1143000"/>
          </a:xfrm>
        </p:spPr>
        <p:txBody>
          <a:bodyPr>
            <a:normAutofit/>
          </a:bodyPr>
          <a:lstStyle/>
          <a:p>
            <a:r>
              <a:rPr lang="en-US" sz="3600" dirty="0">
                <a:latin typeface="Times New Roman" panose="02020603050405020304" pitchFamily="18" charset="0"/>
                <a:cs typeface="Times New Roman" panose="02020603050405020304" pitchFamily="18" charset="0"/>
              </a:rPr>
              <a:t>Supplemental Claims: New and Relevant Evidence</a:t>
            </a:r>
          </a:p>
        </p:txBody>
      </p:sp>
      <p:sp>
        <p:nvSpPr>
          <p:cNvPr id="2" name="Slide Number Placeholder 1"/>
          <p:cNvSpPr>
            <a:spLocks noGrp="1"/>
          </p:cNvSpPr>
          <p:nvPr>
            <p:ph type="sldNum" sz="quarter" idx="12"/>
          </p:nvPr>
        </p:nvSpPr>
        <p:spPr/>
        <p:txBody>
          <a:bodyPr/>
          <a:lstStyle/>
          <a:p>
            <a:fld id="{A9DCC7C6-A62F-4059-8C66-A74E7CFD86BF}" type="slidenum">
              <a:rPr lang="en-US" smtClean="0"/>
              <a:pPr/>
              <a:t>11</a:t>
            </a:fld>
            <a:endParaRPr lang="en-US" dirty="0"/>
          </a:p>
        </p:txBody>
      </p:sp>
      <p:sp>
        <p:nvSpPr>
          <p:cNvPr id="3" name="TextBox 2"/>
          <p:cNvSpPr txBox="1"/>
          <p:nvPr/>
        </p:nvSpPr>
        <p:spPr>
          <a:xfrm>
            <a:off x="609600" y="1450672"/>
            <a:ext cx="10972800" cy="4947508"/>
          </a:xfrm>
          <a:prstGeom prst="rect">
            <a:avLst/>
          </a:prstGeom>
          <a:noFill/>
        </p:spPr>
        <p:txBody>
          <a:bodyPr wrap="square" rtlCol="0">
            <a:spAutoFit/>
          </a:bodyPr>
          <a:lstStyle/>
          <a:p>
            <a:pPr lvl="0"/>
            <a:endParaRPr lang="en-US" sz="2400" b="1" dirty="0">
              <a:solidFill>
                <a:prstClr val="black"/>
              </a:solidFill>
              <a:latin typeface="Times New Roman" panose="02020603050405020304" pitchFamily="18" charset="0"/>
              <a:cs typeface="Times New Roman" panose="02020603050405020304" pitchFamily="18" charset="0"/>
            </a:endParaRPr>
          </a:p>
          <a:p>
            <a:pPr lvl="0"/>
            <a:r>
              <a:rPr lang="en-US" sz="2400" b="1" dirty="0">
                <a:solidFill>
                  <a:prstClr val="black"/>
                </a:solidFill>
                <a:latin typeface="Times New Roman" panose="02020603050405020304" pitchFamily="18" charset="0"/>
                <a:cs typeface="Times New Roman" panose="02020603050405020304" pitchFamily="18" charset="0"/>
              </a:rPr>
              <a:t>Which of these are </a:t>
            </a:r>
            <a:r>
              <a:rPr lang="en-US" sz="2400" b="1" i="1" dirty="0">
                <a:solidFill>
                  <a:srgbClr val="991A1E"/>
                </a:solidFill>
                <a:latin typeface="Times New Roman" panose="02020603050405020304" pitchFamily="18" charset="0"/>
                <a:cs typeface="Times New Roman" panose="02020603050405020304" pitchFamily="18" charset="0"/>
              </a:rPr>
              <a:t>“New and Relevant?” (assume not in file)</a:t>
            </a:r>
          </a:p>
          <a:p>
            <a:pPr marL="571500" indent="-288925">
              <a:buFont typeface="Arial" panose="020B0604020202020204" pitchFamily="34" charset="0"/>
              <a:buChar char="•"/>
            </a:pPr>
            <a:endParaRPr lang="en-US" sz="2400" dirty="0">
              <a:solidFill>
                <a:prstClr val="black"/>
              </a:solidFill>
              <a:latin typeface="Times New Roman" panose="02020603050405020304" pitchFamily="18" charset="0"/>
              <a:cs typeface="Times New Roman" panose="02020603050405020304" pitchFamily="18" charset="0"/>
            </a:endParaRPr>
          </a:p>
          <a:p>
            <a:pPr marL="571500" indent="-288925">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Buddy statements from those who supervised Mr. Foreman while serving in Korea and witnessed him on the DMZ. </a:t>
            </a:r>
          </a:p>
          <a:p>
            <a:pPr marL="282575"/>
            <a:endParaRPr lang="en-US" sz="1050" dirty="0">
              <a:solidFill>
                <a:prstClr val="black"/>
              </a:solidFill>
              <a:latin typeface="Times New Roman" panose="02020603050405020304" pitchFamily="18" charset="0"/>
              <a:cs typeface="Times New Roman" panose="02020603050405020304" pitchFamily="18" charset="0"/>
            </a:endParaRPr>
          </a:p>
          <a:p>
            <a:pPr marL="571500" indent="-288925">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Doctor’s notes confirming that Mr. Foreman has a diagnosis for ischemic heart disease</a:t>
            </a:r>
          </a:p>
          <a:p>
            <a:pPr marL="282575"/>
            <a:endParaRPr lang="en-US" sz="1050" dirty="0">
              <a:solidFill>
                <a:prstClr val="black"/>
              </a:solidFill>
              <a:latin typeface="Times New Roman" panose="02020603050405020304" pitchFamily="18" charset="0"/>
              <a:cs typeface="Times New Roman" panose="02020603050405020304" pitchFamily="18" charset="0"/>
            </a:endParaRPr>
          </a:p>
          <a:p>
            <a:pPr marL="571500" indent="-288925">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Spouse statement documenting the effects of ischemic heart disease on Mr. Foreman’s daily life</a:t>
            </a:r>
          </a:p>
          <a:p>
            <a:pPr marL="282575"/>
            <a:endParaRPr lang="en-US" sz="1050" dirty="0">
              <a:solidFill>
                <a:prstClr val="black"/>
              </a:solidFill>
              <a:latin typeface="Times New Roman" panose="02020603050405020304" pitchFamily="18" charset="0"/>
              <a:cs typeface="Times New Roman" panose="02020603050405020304" pitchFamily="18" charset="0"/>
            </a:endParaRPr>
          </a:p>
          <a:p>
            <a:pPr marL="571500" indent="-288925">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Photos of Mr. Foreman in Korea alongside defoliated areas or signs/landmarks indicating he was physically present at the DMZ</a:t>
            </a:r>
          </a:p>
          <a:p>
            <a:pPr marL="571500" indent="-288925">
              <a:buFont typeface="Arial" panose="020B0604020202020204" pitchFamily="34" charset="0"/>
              <a:buChar char="•"/>
            </a:pPr>
            <a:endParaRPr lang="en-US" sz="1000" dirty="0">
              <a:solidFill>
                <a:prstClr val="black"/>
              </a:solidFill>
              <a:latin typeface="Arial" panose="020B0604020202020204" pitchFamily="34" charset="0"/>
              <a:cs typeface="Arial" panose="020B0604020202020204" pitchFamily="34" charset="0"/>
            </a:endParaRPr>
          </a:p>
          <a:p>
            <a:pPr marL="571500" indent="-288925">
              <a:buFont typeface="Arial" panose="020B0604020202020204" pitchFamily="34" charset="0"/>
              <a:buChar char="•"/>
            </a:pP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19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2BDF-7FAF-B408-4119-D275FFD480A2}"/>
              </a:ext>
            </a:extLst>
          </p:cNvPr>
          <p:cNvSpPr>
            <a:spLocks noGrp="1"/>
          </p:cNvSpPr>
          <p:nvPr>
            <p:ph type="title"/>
          </p:nvPr>
        </p:nvSpPr>
        <p:spPr/>
        <p:txBody>
          <a:bodyPr/>
          <a:lstStyle/>
          <a:p>
            <a:pPr algn="ctr"/>
            <a:r>
              <a:rPr lang="en-US" dirty="0"/>
              <a:t>Higher Level Review-20-0996</a:t>
            </a:r>
          </a:p>
        </p:txBody>
      </p:sp>
      <p:pic>
        <p:nvPicPr>
          <p:cNvPr id="5" name="Content Placeholder 4">
            <a:extLst>
              <a:ext uri="{FF2B5EF4-FFF2-40B4-BE49-F238E27FC236}">
                <a16:creationId xmlns:a16="http://schemas.microsoft.com/office/drawing/2014/main" id="{A57657FE-C9CE-EB2D-1B43-3FCDCFCC8995}"/>
              </a:ext>
            </a:extLst>
          </p:cNvPr>
          <p:cNvPicPr>
            <a:picLocks noGrp="1" noChangeAspect="1"/>
          </p:cNvPicPr>
          <p:nvPr>
            <p:ph idx="1"/>
          </p:nvPr>
        </p:nvPicPr>
        <p:blipFill>
          <a:blip r:embed="rId2"/>
          <a:stretch>
            <a:fillRect/>
          </a:stretch>
        </p:blipFill>
        <p:spPr>
          <a:xfrm>
            <a:off x="387700" y="1484416"/>
            <a:ext cx="11715438" cy="5008459"/>
          </a:xfrm>
        </p:spPr>
      </p:pic>
    </p:spTree>
    <p:extLst>
      <p:ext uri="{BB962C8B-B14F-4D97-AF65-F5344CB8AC3E}">
        <p14:creationId xmlns:p14="http://schemas.microsoft.com/office/powerpoint/2010/main" val="342381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D2BDF-7FAF-B408-4119-D275FFD480A2}"/>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Higher Level Review-20-0996</a:t>
            </a:r>
          </a:p>
        </p:txBody>
      </p:sp>
      <p:pic>
        <p:nvPicPr>
          <p:cNvPr id="7" name="Content Placeholder 6">
            <a:extLst>
              <a:ext uri="{FF2B5EF4-FFF2-40B4-BE49-F238E27FC236}">
                <a16:creationId xmlns:a16="http://schemas.microsoft.com/office/drawing/2014/main" id="{55C139B9-1D70-3615-6E62-B17365EC58B7}"/>
              </a:ext>
            </a:extLst>
          </p:cNvPr>
          <p:cNvPicPr>
            <a:picLocks noGrp="1" noChangeAspect="1"/>
          </p:cNvPicPr>
          <p:nvPr>
            <p:ph idx="1"/>
          </p:nvPr>
        </p:nvPicPr>
        <p:blipFill>
          <a:blip r:embed="rId2"/>
          <a:stretch>
            <a:fillRect/>
          </a:stretch>
        </p:blipFill>
        <p:spPr>
          <a:xfrm>
            <a:off x="88532" y="2196936"/>
            <a:ext cx="11979515" cy="4387498"/>
          </a:xfrm>
          <a:prstGeom prst="rect">
            <a:avLst/>
          </a:prstGeom>
        </p:spPr>
      </p:pic>
    </p:spTree>
    <p:extLst>
      <p:ext uri="{BB962C8B-B14F-4D97-AF65-F5344CB8AC3E}">
        <p14:creationId xmlns:p14="http://schemas.microsoft.com/office/powerpoint/2010/main" val="181373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14E2-1E35-945B-C84E-71BA1D9CDCC2}"/>
              </a:ext>
            </a:extLst>
          </p:cNvPr>
          <p:cNvSpPr>
            <a:spLocks noGrp="1"/>
          </p:cNvSpPr>
          <p:nvPr>
            <p:ph type="title"/>
          </p:nvPr>
        </p:nvSpPr>
        <p:spPr/>
        <p:txBody>
          <a:bodyPr/>
          <a:lstStyle/>
          <a:p>
            <a:pPr algn="ctr"/>
            <a:r>
              <a:rPr lang="en-US" dirty="0"/>
              <a:t>Notice of Disagreement- 10182</a:t>
            </a:r>
          </a:p>
        </p:txBody>
      </p:sp>
      <p:pic>
        <p:nvPicPr>
          <p:cNvPr id="5" name="Content Placeholder 4">
            <a:extLst>
              <a:ext uri="{FF2B5EF4-FFF2-40B4-BE49-F238E27FC236}">
                <a16:creationId xmlns:a16="http://schemas.microsoft.com/office/drawing/2014/main" id="{5654C135-00EB-860C-DB65-582295549238}"/>
              </a:ext>
            </a:extLst>
          </p:cNvPr>
          <p:cNvPicPr>
            <a:picLocks noGrp="1" noChangeAspect="1"/>
          </p:cNvPicPr>
          <p:nvPr>
            <p:ph idx="1"/>
          </p:nvPr>
        </p:nvPicPr>
        <p:blipFill>
          <a:blip r:embed="rId2"/>
          <a:stretch>
            <a:fillRect/>
          </a:stretch>
        </p:blipFill>
        <p:spPr>
          <a:xfrm>
            <a:off x="37128" y="2830423"/>
            <a:ext cx="12117743" cy="3662452"/>
          </a:xfrm>
        </p:spPr>
      </p:pic>
    </p:spTree>
    <p:extLst>
      <p:ext uri="{BB962C8B-B14F-4D97-AF65-F5344CB8AC3E}">
        <p14:creationId xmlns:p14="http://schemas.microsoft.com/office/powerpoint/2010/main" val="362635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609600" y="1217615"/>
            <a:ext cx="10972800" cy="5411786"/>
          </a:xfrm>
        </p:spPr>
        <p:txBody>
          <a:bodyPr>
            <a:normAutofit lnSpcReduction="10000"/>
          </a:bodyPr>
          <a:lstStyle/>
          <a:p>
            <a:pPr eaLnBrk="1" hangingPunct="1"/>
            <a:r>
              <a:rPr lang="en-US" altLang="en-US" sz="2400" b="1" dirty="0">
                <a:latin typeface="Times New Roman" panose="02020603050405020304" pitchFamily="18" charset="0"/>
                <a:cs typeface="Times New Roman" panose="02020603050405020304" pitchFamily="18" charset="0"/>
              </a:rPr>
              <a:t>Appeal to the Court of Appeals for Veterans Claims (CAVC): </a:t>
            </a:r>
          </a:p>
          <a:p>
            <a:pPr lvl="1"/>
            <a:r>
              <a:rPr lang="en-US" altLang="en-US" sz="2400" b="1" dirty="0">
                <a:solidFill>
                  <a:srgbClr val="991A1E"/>
                </a:solidFill>
                <a:latin typeface="Times New Roman" panose="02020603050405020304" pitchFamily="18" charset="0"/>
                <a:cs typeface="Times New Roman" panose="02020603050405020304" pitchFamily="18" charset="0"/>
              </a:rPr>
              <a:t>120 day deadline from decision notice </a:t>
            </a:r>
            <a:r>
              <a:rPr lang="en-US" altLang="en-US" sz="2400" b="1" dirty="0">
                <a:latin typeface="Times New Roman" panose="02020603050405020304" pitchFamily="18" charset="0"/>
                <a:cs typeface="Times New Roman" panose="02020603050405020304" pitchFamily="18" charset="0"/>
              </a:rPr>
              <a:t>to file NOA with the Court</a:t>
            </a:r>
          </a:p>
          <a:p>
            <a:pPr lvl="1"/>
            <a:r>
              <a:rPr lang="en-US" altLang="en-US" sz="2400" dirty="0">
                <a:latin typeface="Times New Roman" panose="02020603050405020304" pitchFamily="18" charset="0"/>
                <a:cs typeface="Times New Roman" panose="02020603050405020304" pitchFamily="18" charset="0"/>
              </a:rPr>
              <a:t>Federal Court: service officers cannot represent unless they are also attorneys barred at the CAVC</a:t>
            </a:r>
          </a:p>
          <a:p>
            <a:pPr lvl="1"/>
            <a:r>
              <a:rPr lang="en-US" altLang="en-US" sz="2400" dirty="0">
                <a:latin typeface="Times New Roman" panose="02020603050405020304" pitchFamily="18" charset="0"/>
                <a:cs typeface="Times New Roman" panose="02020603050405020304" pitchFamily="18" charset="0"/>
              </a:rPr>
              <a:t>Suggest veteran obtain veterans benefits lawyer –provide contact info for Bergmann &amp; Moore and Veterans Consortium Pro Bono Program but do not recommend a specific lawyer.  Unlike at the VA where lawyers usually charge veteran a fee, many lawyers will represent for free at CAVC – attorney fees paid by government if successful (EAJA)</a:t>
            </a:r>
          </a:p>
          <a:p>
            <a:r>
              <a:rPr lang="en-US" altLang="en-US" sz="2400" b="1" dirty="0">
                <a:latin typeface="Times New Roman" panose="02020603050405020304" pitchFamily="18" charset="0"/>
                <a:cs typeface="Times New Roman" panose="02020603050405020304" pitchFamily="18" charset="0"/>
              </a:rPr>
              <a:t>File a Supplemental Claim at the RO </a:t>
            </a:r>
            <a:r>
              <a:rPr lang="en-US" altLang="en-US" sz="2400" b="1" dirty="0">
                <a:solidFill>
                  <a:srgbClr val="991A1E"/>
                </a:solidFill>
                <a:latin typeface="Times New Roman" panose="02020603050405020304" pitchFamily="18" charset="0"/>
                <a:cs typeface="Times New Roman" panose="02020603050405020304" pitchFamily="18" charset="0"/>
              </a:rPr>
              <a:t>within one year</a:t>
            </a:r>
          </a:p>
          <a:p>
            <a:pPr lvl="1"/>
            <a:r>
              <a:rPr lang="en-US" altLang="en-US" sz="2400" dirty="0">
                <a:latin typeface="Times New Roman" panose="02020603050405020304" pitchFamily="18" charset="0"/>
                <a:cs typeface="Times New Roman" panose="02020603050405020304" pitchFamily="18" charset="0"/>
              </a:rPr>
              <a:t>Effective date may only be from the new claim date. Will be discussed in Appeals Modernization Class.</a:t>
            </a:r>
          </a:p>
          <a:p>
            <a:r>
              <a:rPr lang="en-US" altLang="en-US" sz="2400" b="1" dirty="0">
                <a:latin typeface="Times New Roman" panose="02020603050405020304" pitchFamily="18" charset="0"/>
                <a:cs typeface="Times New Roman" panose="02020603050405020304" pitchFamily="18" charset="0"/>
              </a:rPr>
              <a:t>File a Motion for Reconsideration, Motion to Vacate, or Motion for Revision based on CUE with the BVA</a:t>
            </a:r>
          </a:p>
          <a:p>
            <a:pPr lvl="1"/>
            <a:r>
              <a:rPr lang="en-US" altLang="en-US" sz="2400" dirty="0">
                <a:latin typeface="Times New Roman" panose="02020603050405020304" pitchFamily="18" charset="0"/>
                <a:cs typeface="Times New Roman" panose="02020603050405020304" pitchFamily="18" charset="0"/>
              </a:rPr>
              <a:t>Please consult with VFW’s BVA team regarding this option. </a:t>
            </a:r>
          </a:p>
        </p:txBody>
      </p:sp>
      <p:sp>
        <p:nvSpPr>
          <p:cNvPr id="4" name="Slide Number Placeholder 3"/>
          <p:cNvSpPr>
            <a:spLocks noGrp="1"/>
          </p:cNvSpPr>
          <p:nvPr>
            <p:ph type="sldNum" sz="quarter" idx="12"/>
          </p:nvPr>
        </p:nvSpPr>
        <p:spPr/>
        <p:txBody>
          <a:bodyPr/>
          <a:lstStyle/>
          <a:p>
            <a:pPr>
              <a:defRPr/>
            </a:pPr>
            <a:fld id="{90106D56-58A7-4D28-8979-80A39FDFC43A}" type="slidenum">
              <a:rPr lang="en-US" smtClean="0"/>
              <a:pPr>
                <a:defRPr/>
              </a:pPr>
              <a:t>15</a:t>
            </a:fld>
            <a:endParaRPr lang="en-US" dirty="0"/>
          </a:p>
        </p:txBody>
      </p:sp>
      <p:sp>
        <p:nvSpPr>
          <p:cNvPr id="7" name="Title 1"/>
          <p:cNvSpPr>
            <a:spLocks noGrp="1"/>
          </p:cNvSpPr>
          <p:nvPr>
            <p:ph type="title"/>
          </p:nvPr>
        </p:nvSpPr>
        <p:spPr>
          <a:xfrm>
            <a:off x="0" y="1"/>
            <a:ext cx="11935326" cy="1217614"/>
          </a:xfrm>
        </p:spPr>
        <p:txBody>
          <a:bodyPr>
            <a:normAutofit fontScale="90000"/>
          </a:bodyPr>
          <a:lstStyle/>
          <a:p>
            <a:pPr eaLnBrk="1" hangingPunct="1"/>
            <a:r>
              <a:rPr lang="en-US" altLang="en-US" dirty="0">
                <a:latin typeface="Times New Roman" panose="02020603050405020304" pitchFamily="18" charset="0"/>
                <a:cs typeface="Times New Roman" panose="02020603050405020304" pitchFamily="18" charset="0"/>
              </a:rPr>
              <a:t>CHALLENGING A DECISION BY THE BOARD OF VETERANS APPEALS</a:t>
            </a:r>
          </a:p>
        </p:txBody>
      </p:sp>
    </p:spTree>
    <p:extLst>
      <p:ext uri="{BB962C8B-B14F-4D97-AF65-F5344CB8AC3E}">
        <p14:creationId xmlns:p14="http://schemas.microsoft.com/office/powerpoint/2010/main" val="262552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9384-4E70-9757-01A3-1E2CCE071741}"/>
              </a:ext>
            </a:extLst>
          </p:cNvPr>
          <p:cNvSpPr>
            <a:spLocks noGrp="1"/>
          </p:cNvSpPr>
          <p:nvPr>
            <p:ph type="title"/>
          </p:nvPr>
        </p:nvSpPr>
        <p:spPr/>
        <p:txBody>
          <a:bodyPr/>
          <a:lstStyle/>
          <a:p>
            <a:pPr algn="ctr"/>
            <a:r>
              <a:rPr lang="en-US" dirty="0"/>
              <a:t>PATHS</a:t>
            </a:r>
          </a:p>
        </p:txBody>
      </p:sp>
      <p:sp>
        <p:nvSpPr>
          <p:cNvPr id="3" name="Content Placeholder 2">
            <a:extLst>
              <a:ext uri="{FF2B5EF4-FFF2-40B4-BE49-F238E27FC236}">
                <a16:creationId xmlns:a16="http://schemas.microsoft.com/office/drawing/2014/main" id="{F7488C02-6F83-8FE4-041F-A0B6285EDEF5}"/>
              </a:ext>
            </a:extLst>
          </p:cNvPr>
          <p:cNvSpPr>
            <a:spLocks noGrp="1"/>
          </p:cNvSpPr>
          <p:nvPr>
            <p:ph idx="1"/>
          </p:nvPr>
        </p:nvSpPr>
        <p:spPr/>
        <p:txBody>
          <a:bodyPr/>
          <a:lstStyle/>
          <a:p>
            <a:r>
              <a:rPr lang="en-US" dirty="0"/>
              <a:t>If you argue that your case is due to a specific event or exposure, you have to stay with that argument until all appeals are exhausted.</a:t>
            </a:r>
          </a:p>
          <a:p>
            <a:r>
              <a:rPr lang="en-US" dirty="0"/>
              <a:t>Then if you want to connect it to something else, you can file an 0995 with new evidence.</a:t>
            </a:r>
          </a:p>
          <a:p>
            <a:r>
              <a:rPr lang="en-US" dirty="0"/>
              <a:t>You cannot pursue both avenues at the same time.</a:t>
            </a:r>
          </a:p>
          <a:p>
            <a:r>
              <a:rPr lang="en-US" dirty="0"/>
              <a:t>Example:  You cannot start a claim saying the cancer is due to asbestos exposure, then during the claim, change and say it was due to benzene exposure. </a:t>
            </a:r>
          </a:p>
        </p:txBody>
      </p:sp>
    </p:spTree>
    <p:extLst>
      <p:ext uri="{BB962C8B-B14F-4D97-AF65-F5344CB8AC3E}">
        <p14:creationId xmlns:p14="http://schemas.microsoft.com/office/powerpoint/2010/main" val="223287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46264"/>
            <a:ext cx="10972800" cy="3944937"/>
          </a:xfrm>
        </p:spPr>
        <p:txBody>
          <a:bodyPr/>
          <a:lstStyle/>
          <a:p>
            <a:pPr marL="0" indent="0" algn="ctr">
              <a:buClr>
                <a:srgbClr val="DDDDDD"/>
              </a:buClr>
              <a:buNone/>
              <a:defRPr/>
            </a:pPr>
            <a:r>
              <a:rPr lang="en-US" sz="3600" dirty="0">
                <a:solidFill>
                  <a:srgbClr val="991A1E"/>
                </a:solidFill>
                <a:latin typeface="Times New Roman" panose="02020603050405020304" pitchFamily="18" charset="0"/>
                <a:cs typeface="Times New Roman" panose="02020603050405020304" pitchFamily="18" charset="0"/>
              </a:rPr>
              <a:t>The Dreaded Question:</a:t>
            </a:r>
          </a:p>
          <a:p>
            <a:pPr marL="0" indent="0" algn="ctr">
              <a:buClr>
                <a:srgbClr val="DDDDDD"/>
              </a:buClr>
              <a:buNone/>
              <a:defRPr/>
            </a:pPr>
            <a:endParaRPr lang="en-US" sz="1100" dirty="0">
              <a:solidFill>
                <a:prstClr val="black"/>
              </a:solidFill>
              <a:latin typeface="Times New Roman" panose="02020603050405020304" pitchFamily="18" charset="0"/>
              <a:cs typeface="Times New Roman" panose="02020603050405020304" pitchFamily="18" charset="0"/>
            </a:endParaRPr>
          </a:p>
          <a:p>
            <a:pPr marL="0" indent="0" algn="ctr">
              <a:buClr>
                <a:srgbClr val="DDDDDD"/>
              </a:buClr>
              <a:buNone/>
              <a:defRPr/>
            </a:pPr>
            <a:r>
              <a:rPr lang="en-US" sz="2800" dirty="0">
                <a:solidFill>
                  <a:prstClr val="black"/>
                </a:solidFill>
                <a:latin typeface="Times New Roman" panose="02020603050405020304" pitchFamily="18" charset="0"/>
                <a:cs typeface="Times New Roman" panose="02020603050405020304" pitchFamily="18" charset="0"/>
              </a:rPr>
              <a:t>At the end of each hearing, the hearing officer will always ask if the veteran has anything to add.</a:t>
            </a:r>
          </a:p>
          <a:p>
            <a:pPr marL="0" indent="0" algn="ctr">
              <a:buClr>
                <a:srgbClr val="DDDDDD"/>
              </a:buClr>
              <a:buNone/>
              <a:defRPr/>
            </a:pPr>
            <a:endParaRPr lang="en-US" sz="1050" dirty="0">
              <a:solidFill>
                <a:prstClr val="black"/>
              </a:solidFill>
              <a:latin typeface="Times New Roman" panose="02020603050405020304" pitchFamily="18" charset="0"/>
              <a:cs typeface="Times New Roman" panose="02020603050405020304" pitchFamily="18" charset="0"/>
            </a:endParaRPr>
          </a:p>
          <a:p>
            <a:pPr marL="0" indent="0" algn="ctr">
              <a:buClr>
                <a:srgbClr val="DDDDDD"/>
              </a:buClr>
              <a:buNone/>
              <a:defRPr/>
            </a:pPr>
            <a:r>
              <a:rPr lang="en-US" sz="2800" dirty="0">
                <a:solidFill>
                  <a:prstClr val="black"/>
                </a:solidFill>
                <a:latin typeface="Times New Roman" panose="02020603050405020304" pitchFamily="18" charset="0"/>
                <a:cs typeface="Times New Roman" panose="02020603050405020304" pitchFamily="18" charset="0"/>
              </a:rPr>
              <a:t>This is when many veterans will want to voice their frustration with VA. It is </a:t>
            </a:r>
            <a:r>
              <a:rPr lang="en-US" sz="2800" b="1" dirty="0">
                <a:solidFill>
                  <a:prstClr val="black"/>
                </a:solidFill>
                <a:latin typeface="Times New Roman" panose="02020603050405020304" pitchFamily="18" charset="0"/>
                <a:cs typeface="Times New Roman" panose="02020603050405020304" pitchFamily="18" charset="0"/>
              </a:rPr>
              <a:t>your</a:t>
            </a:r>
            <a:r>
              <a:rPr lang="en-US" sz="2800" dirty="0">
                <a:solidFill>
                  <a:prstClr val="black"/>
                </a:solidFill>
                <a:latin typeface="Times New Roman" panose="02020603050405020304" pitchFamily="18" charset="0"/>
                <a:cs typeface="Times New Roman" panose="02020603050405020304" pitchFamily="18" charset="0"/>
              </a:rPr>
              <a:t> responsibility to prepare them for this question during your pre-hearing conference and try to prevent this.</a:t>
            </a:r>
          </a:p>
          <a:p>
            <a:pPr>
              <a:defRPr/>
            </a:pPr>
            <a:endParaRPr lang="en-US" dirty="0"/>
          </a:p>
        </p:txBody>
      </p:sp>
      <p:sp>
        <p:nvSpPr>
          <p:cNvPr id="7" name="Title 1"/>
          <p:cNvSpPr>
            <a:spLocks noGrp="1"/>
          </p:cNvSpPr>
          <p:nvPr>
            <p:ph type="title"/>
          </p:nvPr>
        </p:nvSpPr>
        <p:spPr>
          <a:xfrm>
            <a:off x="76200" y="35668"/>
            <a:ext cx="8382000" cy="981732"/>
          </a:xfrm>
        </p:spPr>
        <p:txBody>
          <a:bodyPr>
            <a:normAutofit fontScale="90000"/>
          </a:bodyPr>
          <a:lstStyle/>
          <a:p>
            <a:pPr>
              <a:defRPr/>
            </a:pPr>
            <a:r>
              <a:rPr lang="en-US" dirty="0">
                <a:latin typeface="Times New Roman" panose="02020603050405020304" pitchFamily="18" charset="0"/>
                <a:cs typeface="Times New Roman" panose="02020603050405020304" pitchFamily="18" charset="0"/>
              </a:rPr>
              <a:t>Conducting a Hearing: During the Hearing</a:t>
            </a:r>
          </a:p>
        </p:txBody>
      </p:sp>
      <p:sp>
        <p:nvSpPr>
          <p:cNvPr id="2" name="Slide Number Placeholder 1"/>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2723473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AFDC-833C-B225-E1DE-6A7DF1672C06}"/>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A4A62D13-1003-C9AA-64A9-2856FB93210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55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5741-A10A-09AE-40A7-4A1E1CEBF602}"/>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2E00F9F-3C03-BAF5-D78F-1D26A0FFC541}"/>
              </a:ext>
            </a:extLst>
          </p:cNvPr>
          <p:cNvPicPr>
            <a:picLocks noGrp="1" noChangeAspect="1"/>
          </p:cNvPicPr>
          <p:nvPr>
            <p:ph idx="1"/>
          </p:nvPr>
        </p:nvPicPr>
        <p:blipFill>
          <a:blip r:embed="rId2"/>
          <a:stretch>
            <a:fillRect/>
          </a:stretch>
        </p:blipFill>
        <p:spPr>
          <a:xfrm>
            <a:off x="313079" y="1357162"/>
            <a:ext cx="11670299" cy="5234473"/>
          </a:xfrm>
        </p:spPr>
      </p:pic>
    </p:spTree>
    <p:extLst>
      <p:ext uri="{BB962C8B-B14F-4D97-AF65-F5344CB8AC3E}">
        <p14:creationId xmlns:p14="http://schemas.microsoft.com/office/powerpoint/2010/main" val="97617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4D37-74DE-5F4F-B0A6-DC10E7834A9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6B68E3D3-1097-0CD7-E820-463159E99BB7}"/>
              </a:ext>
            </a:extLst>
          </p:cNvPr>
          <p:cNvPicPr>
            <a:picLocks noGrp="1" noChangeAspect="1"/>
          </p:cNvPicPr>
          <p:nvPr>
            <p:ph idx="1"/>
          </p:nvPr>
        </p:nvPicPr>
        <p:blipFill>
          <a:blip r:embed="rId2"/>
          <a:stretch>
            <a:fillRect/>
          </a:stretch>
        </p:blipFill>
        <p:spPr>
          <a:xfrm>
            <a:off x="132273" y="66853"/>
            <a:ext cx="11783803" cy="6649124"/>
          </a:xfrm>
        </p:spPr>
      </p:pic>
    </p:spTree>
    <p:extLst>
      <p:ext uri="{BB962C8B-B14F-4D97-AF65-F5344CB8AC3E}">
        <p14:creationId xmlns:p14="http://schemas.microsoft.com/office/powerpoint/2010/main" val="289924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4DDC-D263-3DE5-B294-859C4F6EC5FA}"/>
              </a:ext>
            </a:extLst>
          </p:cNvPr>
          <p:cNvSpPr>
            <a:spLocks noGrp="1"/>
          </p:cNvSpPr>
          <p:nvPr>
            <p:ph type="title"/>
          </p:nvPr>
        </p:nvSpPr>
        <p:spPr/>
        <p:txBody>
          <a:bodyPr/>
          <a:lstStyle/>
          <a:p>
            <a:pPr algn="ctr"/>
            <a:r>
              <a:rPr lang="en-US" dirty="0"/>
              <a:t>Narrative</a:t>
            </a:r>
          </a:p>
        </p:txBody>
      </p:sp>
      <p:pic>
        <p:nvPicPr>
          <p:cNvPr id="5" name="Content Placeholder 4">
            <a:extLst>
              <a:ext uri="{FF2B5EF4-FFF2-40B4-BE49-F238E27FC236}">
                <a16:creationId xmlns:a16="http://schemas.microsoft.com/office/drawing/2014/main" id="{AE2C1035-EA2A-0426-F813-71E07EF4C1C5}"/>
              </a:ext>
            </a:extLst>
          </p:cNvPr>
          <p:cNvPicPr>
            <a:picLocks noGrp="1" noChangeAspect="1"/>
          </p:cNvPicPr>
          <p:nvPr>
            <p:ph idx="1"/>
          </p:nvPr>
        </p:nvPicPr>
        <p:blipFill>
          <a:blip r:embed="rId2"/>
          <a:stretch>
            <a:fillRect/>
          </a:stretch>
        </p:blipFill>
        <p:spPr>
          <a:xfrm>
            <a:off x="110752" y="1944304"/>
            <a:ext cx="11991692" cy="4548572"/>
          </a:xfrm>
        </p:spPr>
      </p:pic>
    </p:spTree>
    <p:extLst>
      <p:ext uri="{BB962C8B-B14F-4D97-AF65-F5344CB8AC3E}">
        <p14:creationId xmlns:p14="http://schemas.microsoft.com/office/powerpoint/2010/main" val="235213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225726" cy="1143000"/>
          </a:xfrm>
        </p:spPr>
        <p:txBody>
          <a:bodyPr>
            <a:normAutofit/>
          </a:bodyPr>
          <a:lstStyle/>
          <a:p>
            <a:r>
              <a:rPr lang="en-US" sz="3600" dirty="0">
                <a:latin typeface="Times New Roman" panose="02020603050405020304" pitchFamily="18" charset="0"/>
                <a:cs typeface="Times New Roman" panose="02020603050405020304" pitchFamily="18" charset="0"/>
              </a:rPr>
              <a:t>AMA: Decision Review Options</a:t>
            </a:r>
          </a:p>
        </p:txBody>
      </p:sp>
      <p:sp>
        <p:nvSpPr>
          <p:cNvPr id="5" name="Content Placeholder 2"/>
          <p:cNvSpPr>
            <a:spLocks noGrp="1"/>
          </p:cNvSpPr>
          <p:nvPr>
            <p:ph idx="1"/>
          </p:nvPr>
        </p:nvSpPr>
        <p:spPr>
          <a:xfrm>
            <a:off x="609600" y="1493611"/>
            <a:ext cx="10972800" cy="4560254"/>
          </a:xfrm>
        </p:spPr>
        <p:txBody>
          <a:bodyPr>
            <a:noAutofit/>
          </a:bodyPr>
          <a:lstStyle/>
          <a:p>
            <a:pPr marL="0" indent="0">
              <a:buNone/>
            </a:pPr>
            <a:r>
              <a:rPr lang="en-US" b="1" dirty="0">
                <a:solidFill>
                  <a:srgbClr val="991A1E"/>
                </a:solidFill>
                <a:latin typeface="Times New Roman" panose="02020603050405020304" pitchFamily="18" charset="0"/>
                <a:cs typeface="Times New Roman" panose="02020603050405020304" pitchFamily="18" charset="0"/>
              </a:rPr>
              <a:t>38 CFR 3.2500</a:t>
            </a:r>
          </a:p>
          <a:p>
            <a:pPr marL="571500" indent="-571500"/>
            <a:r>
              <a:rPr lang="en-US" dirty="0">
                <a:latin typeface="Times New Roman" panose="02020603050405020304" pitchFamily="18" charset="0"/>
                <a:cs typeface="Times New Roman" panose="02020603050405020304" pitchFamily="18" charset="0"/>
              </a:rPr>
              <a:t>Supplemental Claims</a:t>
            </a:r>
          </a:p>
          <a:p>
            <a:pPr marL="571500" indent="-571500"/>
            <a:r>
              <a:rPr lang="en-US" dirty="0">
                <a:latin typeface="Times New Roman" panose="02020603050405020304" pitchFamily="18" charset="0"/>
                <a:cs typeface="Times New Roman" panose="02020603050405020304" pitchFamily="18" charset="0"/>
              </a:rPr>
              <a:t>Higher Level Review</a:t>
            </a:r>
          </a:p>
          <a:p>
            <a:pPr marL="571500" indent="-571500"/>
            <a:r>
              <a:rPr lang="en-US" dirty="0">
                <a:latin typeface="Times New Roman" panose="02020603050405020304" pitchFamily="18" charset="0"/>
                <a:cs typeface="Times New Roman" panose="02020603050405020304" pitchFamily="18" charset="0"/>
              </a:rPr>
              <a:t>Board of Veterans Appeals</a:t>
            </a:r>
          </a:p>
          <a:p>
            <a:pPr marL="0" indent="0">
              <a:buNone/>
            </a:pPr>
            <a:r>
              <a:rPr lang="en-US" sz="2800" b="1" dirty="0">
                <a:solidFill>
                  <a:srgbClr val="FF0000"/>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Claimants can pursue only one decision review option at a time for the same claimed issue</a:t>
            </a:r>
          </a:p>
          <a:p>
            <a:pPr>
              <a:spcBef>
                <a:spcPts val="0"/>
              </a:spcBef>
            </a:pPr>
            <a:endParaRPr lang="en-US" sz="1100" dirty="0">
              <a:latin typeface="Times New Roman" panose="02020603050405020304" pitchFamily="18" charset="0"/>
              <a:cs typeface="Times New Roman" panose="02020603050405020304" pitchFamily="18" charset="0"/>
            </a:endParaRPr>
          </a:p>
          <a:p>
            <a:pPr>
              <a:spcBef>
                <a:spcPts val="0"/>
              </a:spcBef>
            </a:pPr>
            <a:r>
              <a:rPr lang="en-US" dirty="0">
                <a:latin typeface="Times New Roman" panose="02020603050405020304" pitchFamily="18" charset="0"/>
                <a:cs typeface="Times New Roman" panose="02020603050405020304" pitchFamily="18" charset="0"/>
              </a:rPr>
              <a:t>There are no limits to the number of times a veteran may pursue a claimed issue</a:t>
            </a:r>
          </a:p>
          <a:p>
            <a:pPr marL="0" indent="0">
              <a:spcBef>
                <a:spcPts val="0"/>
              </a:spcBef>
              <a:buNone/>
            </a:pPr>
            <a:endParaRPr lang="en-US" sz="2800" dirty="0"/>
          </a:p>
          <a:p>
            <a:pPr>
              <a:spcBef>
                <a:spcPts val="0"/>
              </a:spcBef>
              <a:buNone/>
            </a:pPr>
            <a:endParaRPr lang="en-US" sz="1000" dirty="0"/>
          </a:p>
          <a:p>
            <a:pPr marL="914400" lvl="2" indent="0">
              <a:buNone/>
            </a:pPr>
            <a:endParaRPr lang="en-US" sz="1000" dirty="0">
              <a:latin typeface="+mj-lt"/>
            </a:endParaRPr>
          </a:p>
          <a:p>
            <a:endParaRPr lang="en-US" sz="2400" dirty="0"/>
          </a:p>
        </p:txBody>
      </p:sp>
      <p:sp>
        <p:nvSpPr>
          <p:cNvPr id="2" name="Slide Number Placeholder 1"/>
          <p:cNvSpPr>
            <a:spLocks noGrp="1"/>
          </p:cNvSpPr>
          <p:nvPr>
            <p:ph type="sldNum" sz="quarter" idx="12"/>
          </p:nvPr>
        </p:nvSpPr>
        <p:spPr/>
        <p:txBody>
          <a:bodyPr/>
          <a:lstStyle/>
          <a:p>
            <a:fld id="{A9DCC7C6-A62F-4059-8C66-A74E7CFD86BF}" type="slidenum">
              <a:rPr lang="en-US" smtClean="0"/>
              <a:pPr/>
              <a:t>5</a:t>
            </a:fld>
            <a:endParaRPr lang="en-US" dirty="0"/>
          </a:p>
        </p:txBody>
      </p:sp>
    </p:spTree>
    <p:extLst>
      <p:ext uri="{BB962C8B-B14F-4D97-AF65-F5344CB8AC3E}">
        <p14:creationId xmlns:p14="http://schemas.microsoft.com/office/powerpoint/2010/main" val="185663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AMA Decision Review Options</a:t>
            </a:r>
          </a:p>
        </p:txBody>
      </p:sp>
      <p:sp>
        <p:nvSpPr>
          <p:cNvPr id="7" name="Content Placeholder 6"/>
          <p:cNvSpPr>
            <a:spLocks noGrp="1"/>
          </p:cNvSpPr>
          <p:nvPr>
            <p:ph idx="1"/>
          </p:nvPr>
        </p:nvSpPr>
        <p:spPr>
          <a:xfrm>
            <a:off x="2895600" y="2305123"/>
            <a:ext cx="6400800" cy="10476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en-US" dirty="0">
                <a:ln w="0"/>
                <a:solidFill>
                  <a:schemeClr val="tx1"/>
                </a:solidFill>
                <a:effectLst>
                  <a:outerShdw blurRad="38100" dist="19050" dir="2700000" algn="tl" rotWithShape="0">
                    <a:schemeClr val="dk1">
                      <a:alpha val="40000"/>
                    </a:schemeClr>
                  </a:outerShdw>
                </a:effectLst>
              </a:rPr>
              <a:t>Rating Decision issued on or after 2/19/19 or through RAMP</a:t>
            </a:r>
          </a:p>
        </p:txBody>
      </p:sp>
      <p:sp>
        <p:nvSpPr>
          <p:cNvPr id="3" name="Slide Number Placeholder 2"/>
          <p:cNvSpPr>
            <a:spLocks noGrp="1"/>
          </p:cNvSpPr>
          <p:nvPr>
            <p:ph type="sldNum" sz="quarter" idx="12"/>
          </p:nvPr>
        </p:nvSpPr>
        <p:spPr/>
        <p:txBody>
          <a:bodyPr/>
          <a:lstStyle/>
          <a:p>
            <a:fld id="{E2FB73DA-5FDE-45B5-BAA4-C61223CC44F6}" type="slidenum">
              <a:rPr lang="en-US" smtClean="0"/>
              <a:pPr/>
              <a:t>6</a:t>
            </a:fld>
            <a:endParaRPr lang="en-US" dirty="0"/>
          </a:p>
        </p:txBody>
      </p:sp>
      <p:sp>
        <p:nvSpPr>
          <p:cNvPr id="6" name="Rectangle 5"/>
          <p:cNvSpPr/>
          <p:nvPr/>
        </p:nvSpPr>
        <p:spPr>
          <a:xfrm>
            <a:off x="4000500" y="1255077"/>
            <a:ext cx="4191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Claim</a:t>
            </a:r>
          </a:p>
        </p:txBody>
      </p:sp>
      <p:sp>
        <p:nvSpPr>
          <p:cNvPr id="8" name="Rounded Rectangle 7"/>
          <p:cNvSpPr/>
          <p:nvPr/>
        </p:nvSpPr>
        <p:spPr>
          <a:xfrm>
            <a:off x="2353101" y="3876553"/>
            <a:ext cx="2362200" cy="1752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Supplemental Claim</a:t>
            </a:r>
          </a:p>
          <a:p>
            <a:pPr algn="ctr"/>
            <a:r>
              <a:rPr lang="en-US" sz="2000" dirty="0">
                <a:latin typeface="Arial" panose="020B0604020202020204" pitchFamily="34" charset="0"/>
                <a:cs typeface="Arial" panose="020B0604020202020204" pitchFamily="34" charset="0"/>
              </a:rPr>
              <a:t>20-0995</a:t>
            </a:r>
          </a:p>
        </p:txBody>
      </p:sp>
      <p:sp>
        <p:nvSpPr>
          <p:cNvPr id="9" name="Rounded Rectangle 8"/>
          <p:cNvSpPr/>
          <p:nvPr/>
        </p:nvSpPr>
        <p:spPr>
          <a:xfrm>
            <a:off x="4988849" y="3898337"/>
            <a:ext cx="2362200" cy="1752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Higher Level Review</a:t>
            </a:r>
          </a:p>
          <a:p>
            <a:pPr algn="ctr"/>
            <a:r>
              <a:rPr lang="en-US" sz="2000" dirty="0">
                <a:latin typeface="Arial" panose="020B0604020202020204" pitchFamily="34" charset="0"/>
                <a:cs typeface="Arial" panose="020B0604020202020204" pitchFamily="34" charset="0"/>
              </a:rPr>
              <a:t>20-0996</a:t>
            </a:r>
          </a:p>
        </p:txBody>
      </p:sp>
      <p:sp>
        <p:nvSpPr>
          <p:cNvPr id="10" name="Rounded Rectangle 9"/>
          <p:cNvSpPr/>
          <p:nvPr/>
        </p:nvSpPr>
        <p:spPr>
          <a:xfrm>
            <a:off x="7624597" y="3917937"/>
            <a:ext cx="2362200" cy="1752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Appeal to BVA</a:t>
            </a:r>
          </a:p>
          <a:p>
            <a:pPr algn="ctr"/>
            <a:r>
              <a:rPr lang="en-US" sz="2000" dirty="0">
                <a:latin typeface="Arial" panose="020B0604020202020204" pitchFamily="34" charset="0"/>
                <a:cs typeface="Arial" panose="020B0604020202020204" pitchFamily="34" charset="0"/>
              </a:rPr>
              <a:t>10182</a:t>
            </a:r>
          </a:p>
        </p:txBody>
      </p:sp>
      <p:sp>
        <p:nvSpPr>
          <p:cNvPr id="11" name="Down Arrow 10"/>
          <p:cNvSpPr/>
          <p:nvPr/>
        </p:nvSpPr>
        <p:spPr>
          <a:xfrm>
            <a:off x="3320304" y="3360156"/>
            <a:ext cx="457200" cy="531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Down Arrow 11"/>
          <p:cNvSpPr/>
          <p:nvPr/>
        </p:nvSpPr>
        <p:spPr>
          <a:xfrm>
            <a:off x="5860677" y="3370527"/>
            <a:ext cx="457200" cy="531032"/>
          </a:xfrm>
          <a:prstGeom prst="downArrow">
            <a:avLst>
              <a:gd name="adj1" fmla="val 54598"/>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Down Arrow 12"/>
          <p:cNvSpPr/>
          <p:nvPr/>
        </p:nvSpPr>
        <p:spPr>
          <a:xfrm>
            <a:off x="8401050" y="3371553"/>
            <a:ext cx="457200" cy="531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Down Arrow 13"/>
          <p:cNvSpPr/>
          <p:nvPr/>
        </p:nvSpPr>
        <p:spPr>
          <a:xfrm>
            <a:off x="5811371" y="1788477"/>
            <a:ext cx="555812" cy="5166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p:cNvSpPr txBox="1"/>
          <p:nvPr/>
        </p:nvSpPr>
        <p:spPr>
          <a:xfrm>
            <a:off x="564777" y="5594125"/>
            <a:ext cx="11048999" cy="1200329"/>
          </a:xfrm>
          <a:prstGeom prst="rect">
            <a:avLst/>
          </a:prstGeom>
          <a:noFill/>
        </p:spPr>
        <p:txBody>
          <a:bodyPr wrap="square" rtlCol="0">
            <a:spAutoFit/>
          </a:bodyPr>
          <a:lstStyle/>
          <a:p>
            <a:pPr algn="ctr"/>
            <a:r>
              <a:rPr lang="en-US" sz="2400" b="1" dirty="0">
                <a:solidFill>
                  <a:srgbClr val="991A1E"/>
                </a:solidFill>
                <a:latin typeface="Times New Roman" panose="02020603050405020304" pitchFamily="18" charset="0"/>
                <a:cs typeface="Times New Roman" panose="02020603050405020304" pitchFamily="18" charset="0"/>
              </a:rPr>
              <a:t>1 year time limit from date of notice of decision for all filing options to protect effective date. Supplemental can be filed anytime but will lose effective date if filed after 1 year.</a:t>
            </a:r>
          </a:p>
        </p:txBody>
      </p:sp>
    </p:spTree>
    <p:extLst>
      <p:ext uri="{BB962C8B-B14F-4D97-AF65-F5344CB8AC3E}">
        <p14:creationId xmlns:p14="http://schemas.microsoft.com/office/powerpoint/2010/main" val="313568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5704-4CAC-29B4-0537-FED925C794A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DD170DD-FF2E-406B-9CB6-ADB76F7C8DBD}"/>
              </a:ext>
            </a:extLst>
          </p:cNvPr>
          <p:cNvSpPr>
            <a:spLocks noGrp="1"/>
          </p:cNvSpPr>
          <p:nvPr>
            <p:ph type="subTitle" idx="1"/>
          </p:nvPr>
        </p:nvSpPr>
        <p:spPr/>
        <p:txBody>
          <a:bodyPr/>
          <a:lstStyle/>
          <a:p>
            <a:endParaRPr lang="en-US" dirty="0"/>
          </a:p>
        </p:txBody>
      </p:sp>
      <p:pic>
        <p:nvPicPr>
          <p:cNvPr id="9" name="Picture 8">
            <a:extLst>
              <a:ext uri="{FF2B5EF4-FFF2-40B4-BE49-F238E27FC236}">
                <a16:creationId xmlns:a16="http://schemas.microsoft.com/office/drawing/2014/main" id="{94D67369-DEB0-F154-5F2A-8782CCEB9CE8}"/>
              </a:ext>
            </a:extLst>
          </p:cNvPr>
          <p:cNvPicPr>
            <a:picLocks noChangeAspect="1"/>
          </p:cNvPicPr>
          <p:nvPr/>
        </p:nvPicPr>
        <p:blipFill>
          <a:blip r:embed="rId2"/>
          <a:stretch>
            <a:fillRect/>
          </a:stretch>
        </p:blipFill>
        <p:spPr>
          <a:xfrm>
            <a:off x="1610612" y="19250"/>
            <a:ext cx="8970775" cy="6858000"/>
          </a:xfrm>
          <a:prstGeom prst="rect">
            <a:avLst/>
          </a:prstGeom>
        </p:spPr>
      </p:pic>
    </p:spTree>
    <p:extLst>
      <p:ext uri="{BB962C8B-B14F-4D97-AF65-F5344CB8AC3E}">
        <p14:creationId xmlns:p14="http://schemas.microsoft.com/office/powerpoint/2010/main" val="184891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1500" y="1422057"/>
            <a:ext cx="11049000" cy="5100907"/>
          </a:xfrm>
          <a:prstGeom prst="rect">
            <a:avLst/>
          </a:prstGeom>
          <a:noFill/>
        </p:spPr>
        <p:txBody>
          <a:bodyPr wrap="square" rtlCol="0">
            <a:normAutofit fontScale="77500" lnSpcReduction="20000"/>
          </a:bodyPr>
          <a:lstStyle/>
          <a:p>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What is </a:t>
            </a:r>
            <a:r>
              <a:rPr lang="en-US" sz="3400" b="1" i="1" dirty="0">
                <a:solidFill>
                  <a:srgbClr val="991A1E"/>
                </a:solidFill>
                <a:latin typeface="Times New Roman" panose="02020603050405020304" pitchFamily="18" charset="0"/>
                <a:cs typeface="Times New Roman" panose="02020603050405020304" pitchFamily="18" charset="0"/>
              </a:rPr>
              <a:t>“New and Relevant?” - </a:t>
            </a:r>
            <a:r>
              <a:rPr lang="en-US" sz="3400" b="1" dirty="0">
                <a:solidFill>
                  <a:srgbClr val="991A1E"/>
                </a:solidFill>
                <a:latin typeface="Times New Roman" panose="02020603050405020304" pitchFamily="18" charset="0"/>
                <a:cs typeface="Times New Roman" panose="02020603050405020304" pitchFamily="18" charset="0"/>
              </a:rPr>
              <a:t>3.2501(a)(1)</a:t>
            </a:r>
          </a:p>
          <a:p>
            <a:endParaRPr lang="en-US" sz="3400" b="1" i="1" dirty="0">
              <a:solidFill>
                <a:srgbClr val="FF0000"/>
              </a:solidFill>
              <a:latin typeface="Times New Roman" panose="02020603050405020304" pitchFamily="18" charset="0"/>
              <a:cs typeface="Times New Roman" panose="02020603050405020304" pitchFamily="18" charset="0"/>
            </a:endParaRPr>
          </a:p>
          <a:p>
            <a:pPr marL="571500" indent="-223838">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t>
            </a:r>
            <a:r>
              <a:rPr lang="en-US" sz="3400" b="1" u="sng" dirty="0">
                <a:latin typeface="Times New Roman" panose="02020603050405020304" pitchFamily="18" charset="0"/>
                <a:cs typeface="Times New Roman" panose="02020603050405020304" pitchFamily="18" charset="0"/>
              </a:rPr>
              <a:t>New</a:t>
            </a:r>
            <a:r>
              <a:rPr lang="en-US" sz="3400" dirty="0">
                <a:latin typeface="Times New Roman" panose="02020603050405020304" pitchFamily="18" charset="0"/>
                <a:cs typeface="Times New Roman" panose="02020603050405020304" pitchFamily="18" charset="0"/>
              </a:rPr>
              <a:t>” means it is not already in the veteran’s claim file</a:t>
            </a:r>
          </a:p>
          <a:p>
            <a:pPr marL="347662"/>
            <a:endParaRPr lang="en-US" sz="3400" dirty="0">
              <a:latin typeface="Times New Roman" panose="02020603050405020304" pitchFamily="18" charset="0"/>
              <a:cs typeface="Times New Roman" panose="02020603050405020304" pitchFamily="18" charset="0"/>
            </a:endParaRPr>
          </a:p>
          <a:p>
            <a:pPr marL="571500" indent="-223838">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a:t>
            </a:r>
            <a:r>
              <a:rPr lang="en-US" sz="3400" b="1" u="sng" dirty="0">
                <a:latin typeface="Times New Roman" panose="02020603050405020304" pitchFamily="18" charset="0"/>
                <a:cs typeface="Times New Roman" panose="02020603050405020304" pitchFamily="18" charset="0"/>
              </a:rPr>
              <a:t>Relevant</a:t>
            </a:r>
            <a:r>
              <a:rPr lang="en-US" sz="3400" dirty="0">
                <a:latin typeface="Times New Roman" panose="02020603050405020304" pitchFamily="18" charset="0"/>
                <a:cs typeface="Times New Roman" panose="02020603050405020304" pitchFamily="18" charset="0"/>
              </a:rPr>
              <a:t>” means it is pertinent to the benefit sought and reason benefit was previously denied (even if not favorable to claimant: lower threshold than “material”)</a:t>
            </a:r>
          </a:p>
          <a:p>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Example: </a:t>
            </a:r>
          </a:p>
          <a:p>
            <a:endParaRPr lang="en-US"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Red Foreman is claiming his diagnosed ischemic heart disease is the result of exposure to herbicides while serving in Korea in 1970. His claim for service connection was denied because his military service records did not indicate that he served in a unit in or near the Korean demilitarized zone.</a:t>
            </a:r>
          </a:p>
        </p:txBody>
      </p:sp>
      <p:sp>
        <p:nvSpPr>
          <p:cNvPr id="6" name="Title 1"/>
          <p:cNvSpPr>
            <a:spLocks noGrp="1"/>
          </p:cNvSpPr>
          <p:nvPr>
            <p:ph type="title"/>
          </p:nvPr>
        </p:nvSpPr>
        <p:spPr>
          <a:xfrm>
            <a:off x="76200" y="76200"/>
            <a:ext cx="8229600" cy="1143000"/>
          </a:xfrm>
        </p:spPr>
        <p:txBody>
          <a:bodyPr>
            <a:normAutofit/>
          </a:bodyPr>
          <a:lstStyle/>
          <a:p>
            <a:r>
              <a:rPr lang="en-US" sz="3600" dirty="0">
                <a:latin typeface="Times New Roman" panose="02020603050405020304" pitchFamily="18" charset="0"/>
                <a:cs typeface="Times New Roman" panose="02020603050405020304" pitchFamily="18" charset="0"/>
              </a:rPr>
              <a:t>Supplemental Claims: New and Relevant Evidence</a:t>
            </a:r>
          </a:p>
        </p:txBody>
      </p:sp>
      <p:sp>
        <p:nvSpPr>
          <p:cNvPr id="2" name="Slide Number Placeholder 1"/>
          <p:cNvSpPr>
            <a:spLocks noGrp="1"/>
          </p:cNvSpPr>
          <p:nvPr>
            <p:ph type="sldNum" sz="quarter" idx="12"/>
          </p:nvPr>
        </p:nvSpPr>
        <p:spPr/>
        <p:txBody>
          <a:bodyPr/>
          <a:lstStyle/>
          <a:p>
            <a:fld id="{A9DCC7C6-A62F-4059-8C66-A74E7CFD86BF}" type="slidenum">
              <a:rPr lang="en-US" smtClean="0"/>
              <a:pPr/>
              <a:t>8</a:t>
            </a:fld>
            <a:endParaRPr lang="en-US" dirty="0"/>
          </a:p>
        </p:txBody>
      </p:sp>
    </p:spTree>
    <p:extLst>
      <p:ext uri="{BB962C8B-B14F-4D97-AF65-F5344CB8AC3E}">
        <p14:creationId xmlns:p14="http://schemas.microsoft.com/office/powerpoint/2010/main" val="207960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316A-1BAE-8CDC-0B59-CFBD350F5B94}"/>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Supplemental Claims: New and Relevant Evidence</a:t>
            </a:r>
            <a:endParaRPr lang="en-US" dirty="0"/>
          </a:p>
        </p:txBody>
      </p:sp>
      <p:sp>
        <p:nvSpPr>
          <p:cNvPr id="3" name="Content Placeholder 2">
            <a:extLst>
              <a:ext uri="{FF2B5EF4-FFF2-40B4-BE49-F238E27FC236}">
                <a16:creationId xmlns:a16="http://schemas.microsoft.com/office/drawing/2014/main" id="{8F22EE3F-AB94-69C3-9191-B6B79B76D981}"/>
              </a:ext>
            </a:extLst>
          </p:cNvPr>
          <p:cNvSpPr>
            <a:spLocks noGrp="1"/>
          </p:cNvSpPr>
          <p:nvPr>
            <p:ph idx="1"/>
          </p:nvPr>
        </p:nvSpPr>
        <p:spPr/>
        <p:txBody>
          <a:bodyPr/>
          <a:lstStyle/>
          <a:p>
            <a:r>
              <a:rPr lang="en-US" dirty="0"/>
              <a:t>Disagreeing with a decision is not New and Relevant evidence.</a:t>
            </a:r>
          </a:p>
          <a:p>
            <a:r>
              <a:rPr lang="en-US" dirty="0"/>
              <a:t>Check the list of evidence. If it is there, it is already a part of the record. If you feel that it was not given the weight that you think it should have, then you want a Higher Level Review.</a:t>
            </a:r>
          </a:p>
          <a:p>
            <a:r>
              <a:rPr lang="en-US" dirty="0"/>
              <a:t>Remember, when you submit new evidence, a person at the same level that made the previous decision is making the new decision. Only a Higher Level Review will kick it up to someone with more experience. </a:t>
            </a:r>
          </a:p>
        </p:txBody>
      </p:sp>
    </p:spTree>
    <p:extLst>
      <p:ext uri="{BB962C8B-B14F-4D97-AF65-F5344CB8AC3E}">
        <p14:creationId xmlns:p14="http://schemas.microsoft.com/office/powerpoint/2010/main" val="228820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99</TotalTime>
  <Words>909</Words>
  <Application>Microsoft Office PowerPoint</Application>
  <PresentationFormat>Widescreen</PresentationFormat>
  <Paragraphs>88</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APPEALS AND YOUR OPTIONS</vt:lpstr>
      <vt:lpstr>PowerPoint Presentation</vt:lpstr>
      <vt:lpstr>PowerPoint Presentation</vt:lpstr>
      <vt:lpstr>Narrative</vt:lpstr>
      <vt:lpstr>AMA: Decision Review Options</vt:lpstr>
      <vt:lpstr>AMA Decision Review Options</vt:lpstr>
      <vt:lpstr>PowerPoint Presentation</vt:lpstr>
      <vt:lpstr>Supplemental Claims: New and Relevant Evidence</vt:lpstr>
      <vt:lpstr>Supplemental Claims: New and Relevant Evidence</vt:lpstr>
      <vt:lpstr>Supplemental Claims: New and Relevant Evidence</vt:lpstr>
      <vt:lpstr>Supplemental Claims: New and Relevant Evidence</vt:lpstr>
      <vt:lpstr>Higher Level Review-20-0996</vt:lpstr>
      <vt:lpstr>Higher Level Review-20-0996</vt:lpstr>
      <vt:lpstr>Notice of Disagreement- 10182</vt:lpstr>
      <vt:lpstr>CHALLENGING A DECISION BY THE BOARD OF VETERANS APPEALS</vt:lpstr>
      <vt:lpstr>PATHS</vt:lpstr>
      <vt:lpstr>Conducting a Hearing: During the Hearing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APPEALS AND YOUR OPTIONS</dc:title>
  <dc:creator>Huntimer, David A.</dc:creator>
  <cp:lastModifiedBy>Huntimer, David A.</cp:lastModifiedBy>
  <cp:revision>1</cp:revision>
  <dcterms:created xsi:type="dcterms:W3CDTF">2023-12-04T14:08:42Z</dcterms:created>
  <dcterms:modified xsi:type="dcterms:W3CDTF">2023-12-04T15:48:12Z</dcterms:modified>
</cp:coreProperties>
</file>